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78" r:id="rId4"/>
    <p:sldId id="270" r:id="rId5"/>
    <p:sldId id="262" r:id="rId6"/>
    <p:sldId id="266" r:id="rId7"/>
    <p:sldId id="267" r:id="rId8"/>
    <p:sldId id="268" r:id="rId9"/>
    <p:sldId id="279" r:id="rId10"/>
    <p:sldId id="282" r:id="rId11"/>
    <p:sldId id="280" r:id="rId12"/>
    <p:sldId id="281" r:id="rId13"/>
    <p:sldId id="271" r:id="rId14"/>
    <p:sldId id="283" r:id="rId15"/>
    <p:sldId id="284" r:id="rId16"/>
    <p:sldId id="288" r:id="rId17"/>
    <p:sldId id="289" r:id="rId18"/>
    <p:sldId id="290" r:id="rId19"/>
    <p:sldId id="285" r:id="rId20"/>
    <p:sldId id="291" r:id="rId21"/>
    <p:sldId id="264" r:id="rId2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배달의민족 주아" panose="02020603020101020101" pitchFamily="18" charset="-127"/>
      <p:regular r:id="rId26"/>
    </p:embeddedFont>
    <p:embeddedFont>
      <p:font typeface="여기어때 잘난체" panose="020B0600000101010101" pitchFamily="50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B9"/>
    <a:srgbClr val="262626"/>
    <a:srgbClr val="FFFFCD"/>
    <a:srgbClr val="404040"/>
    <a:srgbClr val="FFFFFF"/>
    <a:srgbClr val="FFE6CD"/>
    <a:srgbClr val="FFD5D5"/>
    <a:srgbClr val="C4D4E2"/>
    <a:srgbClr val="474747"/>
    <a:srgbClr val="C1E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3" autoAdjust="0"/>
  </p:normalViewPr>
  <p:slideViewPr>
    <p:cSldViewPr showGuides="1">
      <p:cViewPr varScale="1">
        <p:scale>
          <a:sx n="73" d="100"/>
          <a:sy n="73" d="100"/>
        </p:scale>
        <p:origin x="7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683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91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95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60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09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182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664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188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807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61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10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45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52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319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80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02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2803612" y="1679711"/>
            <a:ext cx="3536776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564777" y="4886636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6516216" y="548680"/>
            <a:ext cx="1990999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7919748" y="6237312"/>
            <a:ext cx="68093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1" name="순서도: 수동 입력 10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809582" y="1196752"/>
            <a:ext cx="7524836" cy="0"/>
          </a:xfrm>
          <a:prstGeom prst="line">
            <a:avLst/>
          </a:prstGeom>
          <a:ln w="19050">
            <a:solidFill>
              <a:srgbClr val="FFE6CD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741268" y="980728"/>
            <a:ext cx="419439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FFE6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FFD5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1E3E5"/>
              </a:solidFill>
            </a:endParaRPr>
          </a:p>
        </p:txBody>
      </p:sp>
      <p:sp>
        <p:nvSpPr>
          <p:cNvPr id="18" name="순서도: 수동 입력 1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1817694" y="2574572"/>
            <a:ext cx="5508612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FFD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9144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59532" y="330573"/>
            <a:ext cx="8424936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4CA89-4D2A-4E2C-8485-DBDEEC6A665B}"/>
              </a:ext>
            </a:extLst>
          </p:cNvPr>
          <p:cNvSpPr txBox="1"/>
          <p:nvPr/>
        </p:nvSpPr>
        <p:spPr>
          <a:xfrm>
            <a:off x="3152381" y="3068960"/>
            <a:ext cx="28392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가능</a:t>
            </a:r>
            <a:r>
              <a:rPr lang="en-US" altLang="ko-KR" sz="4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44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6AC89-7DC0-4AE7-AFB7-E65B23E576D7}"/>
              </a:ext>
            </a:extLst>
          </p:cNvPr>
          <p:cNvSpPr txBox="1"/>
          <p:nvPr/>
        </p:nvSpPr>
        <p:spPr>
          <a:xfrm>
            <a:off x="5220072" y="4653136"/>
            <a:ext cx="3492412" cy="1545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팀장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201758101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배성규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구성원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201858054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박수빈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201858103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김지윤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201858013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김민석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B8D101-6E5B-4749-A0B7-B78ECC8293D8}"/>
              </a:ext>
            </a:extLst>
          </p:cNvPr>
          <p:cNvSpPr/>
          <p:nvPr/>
        </p:nvSpPr>
        <p:spPr>
          <a:xfrm>
            <a:off x="755576" y="2972978"/>
            <a:ext cx="7539685" cy="110409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929282" y="3035727"/>
            <a:ext cx="7171110" cy="94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 </a:t>
            </a:r>
            <a:r>
              <a:rPr lang="ko-KR" altLang="en-US" sz="13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있다</a:t>
            </a:r>
            <a:r>
              <a:rPr lang="en-US" altLang="ko-KR" sz="13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.”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 대학에서는 매 학기 초 졸업예정자에 대한 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졸업여부 셀프 테스트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"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시행하고 있습니다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다만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작성을 하고 있어 학생들이 본인의 졸업요건을 스스로 웹 상에서 체크하고 관리할 수 있다면 활용도가 높을 것 같습니다</a:t>
            </a:r>
            <a:r>
              <a:rPr lang="en-US" altLang="ko-KR" sz="13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A721D-4E7E-4465-BC80-CA3107C6EE04}"/>
              </a:ext>
            </a:extLst>
          </p:cNvPr>
          <p:cNvSpPr txBox="1"/>
          <p:nvPr/>
        </p:nvSpPr>
        <p:spPr>
          <a:xfrm>
            <a:off x="899592" y="1556792"/>
            <a:ext cx="7539685" cy="133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질문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만약 학업성적확인서를 통해 졸업 가능 여부를 확인하고 부족한 졸업요건을 알려주는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서비스가 있다면 학사지원팀에서는 이용할 의향이 있으십니까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학사지원팀에서 서비스를 이용한다면 그렇게 생각하신 이유를 여쭤보고 싶습니다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96B29-3DA9-4AE4-AFDD-4280DD7B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1" y="4357578"/>
            <a:ext cx="3002545" cy="2039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5001C5B-03CE-4B07-BEBF-379B297E3E2E}"/>
              </a:ext>
            </a:extLst>
          </p:cNvPr>
          <p:cNvSpPr/>
          <p:nvPr/>
        </p:nvSpPr>
        <p:spPr>
          <a:xfrm flipH="1">
            <a:off x="4572000" y="5661248"/>
            <a:ext cx="792088" cy="504056"/>
          </a:xfrm>
          <a:prstGeom prst="rightArrow">
            <a:avLst>
              <a:gd name="adj1" fmla="val 42441"/>
              <a:gd name="adj2" fmla="val 78345"/>
            </a:avLst>
          </a:prstGeom>
          <a:solidFill>
            <a:srgbClr val="FFD5D5"/>
          </a:solidFill>
          <a:ln>
            <a:solidFill>
              <a:srgbClr val="FFD5D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CD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2B917-B141-495E-8D86-6C4EE30E8546}"/>
              </a:ext>
            </a:extLst>
          </p:cNvPr>
          <p:cNvSpPr txBox="1"/>
          <p:nvPr/>
        </p:nvSpPr>
        <p:spPr>
          <a:xfrm>
            <a:off x="553961" y="5733002"/>
            <a:ext cx="411547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ko-KR" altLang="en-US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메일을 통해 직접 인터뷰를 진행하였습니다</a:t>
            </a:r>
            <a:r>
              <a:rPr lang="en-US" altLang="ko-KR" sz="1350" dirty="0">
                <a:solidFill>
                  <a:srgbClr val="4747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350" b="0" i="0" dirty="0">
              <a:solidFill>
                <a:srgbClr val="474747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26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타 대학교 시스템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537579" y="4854997"/>
            <a:ext cx="6554701" cy="133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예시로 가져온 두 대학교 모두 이수학점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표기되나 부족한 과목의 구체적인 정보를 알려주지 않아서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학생이 직접 일일이 찾아야 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 b="0" i="0" dirty="0">
              <a:solidFill>
                <a:srgbClr val="000000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대부분의 타대학도 학생이 수기로 작성하여 확인하는 방식을 사용</a:t>
            </a:r>
            <a:endParaRPr lang="en-US" altLang="ko-KR" sz="14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5D3B6-5A5A-4ED4-92C2-04225077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7" y="2195308"/>
            <a:ext cx="4728884" cy="1584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2313C5-2FCB-4850-9478-A9990B1DB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619244"/>
            <a:ext cx="3316090" cy="27363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EBD1BD-A2A2-47D8-AD9D-6664A0A254C7}"/>
              </a:ext>
            </a:extLst>
          </p:cNvPr>
          <p:cNvSpPr txBox="1"/>
          <p:nvPr/>
        </p:nvSpPr>
        <p:spPr>
          <a:xfrm>
            <a:off x="2391058" y="3779484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대학교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B1426-F408-4E18-BE68-5806A6E65060}"/>
              </a:ext>
            </a:extLst>
          </p:cNvPr>
          <p:cNvSpPr txBox="1"/>
          <p:nvPr/>
        </p:nvSpPr>
        <p:spPr>
          <a:xfrm>
            <a:off x="6660232" y="435554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대학교</a:t>
            </a:r>
          </a:p>
        </p:txBody>
      </p:sp>
    </p:spTree>
    <p:extLst>
      <p:ext uri="{BB962C8B-B14F-4D97-AF65-F5344CB8AC3E}">
        <p14:creationId xmlns:p14="http://schemas.microsoft.com/office/powerpoint/2010/main" val="407194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399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구축 관련 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5106D-80D5-4825-9AAE-879F869F60DD}"/>
              </a:ext>
            </a:extLst>
          </p:cNvPr>
          <p:cNvSpPr txBox="1"/>
          <p:nvPr/>
        </p:nvSpPr>
        <p:spPr>
          <a:xfrm>
            <a:off x="1298773" y="3284984"/>
            <a:ext cx="3026309" cy="22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스프링 부트는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기반으로 한 웹 어플리케이션 프레임워크이다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스프링 부트의 특징으로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톰캣과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같은 내장 서버가 존재하기 때문에 설치와 버전 관리를 신경 쓸 필요가 없다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스프링은 객체 의존성을 관리해 줘야 하지만 스프링 부트에서는 자동으로 의존성 관리가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EBD1BD-A2A2-47D8-AD9D-6664A0A254C7}"/>
              </a:ext>
            </a:extLst>
          </p:cNvPr>
          <p:cNvSpPr txBox="1"/>
          <p:nvPr/>
        </p:nvSpPr>
        <p:spPr>
          <a:xfrm>
            <a:off x="2158196" y="1645942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Back-end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B1426-F408-4E18-BE68-5806A6E65060}"/>
              </a:ext>
            </a:extLst>
          </p:cNvPr>
          <p:cNvSpPr txBox="1"/>
          <p:nvPr/>
        </p:nvSpPr>
        <p:spPr>
          <a:xfrm>
            <a:off x="6113384" y="1645942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Front-end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53634-0A4A-487B-8832-B2149AFA83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84" y="1988840"/>
            <a:ext cx="1991420" cy="1044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9A36E2-3398-4DCB-B260-929B58503C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60" y="2006940"/>
            <a:ext cx="1982286" cy="10082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1F4116-D066-490C-8ECF-445F2019E74C}"/>
              </a:ext>
            </a:extLst>
          </p:cNvPr>
          <p:cNvSpPr txBox="1"/>
          <p:nvPr/>
        </p:nvSpPr>
        <p:spPr>
          <a:xfrm>
            <a:off x="5004048" y="3284984"/>
            <a:ext cx="3384376" cy="253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페이스북에서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만든 자바스크립트 라이브러리로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프론트엔드의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사용자 인터페이스와 동작을 정의하기 위해 사용된다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싱글 페이지 애플리케이션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(SPA)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전제로 하고 있어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리렌더링이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잦은 환경에서 빠른 퍼포먼스를 내는 것이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기본적으로 모듈형 개발이기 때문에 생산성도 높은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 프레임워크에 간편하게 붙여서 사용하는 것이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156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주요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297F-C2F2-49D7-92E1-0B00069E01B6}"/>
              </a:ext>
            </a:extLst>
          </p:cNvPr>
          <p:cNvSpPr txBox="1"/>
          <p:nvPr/>
        </p:nvSpPr>
        <p:spPr>
          <a:xfrm>
            <a:off x="683568" y="2060848"/>
            <a:ext cx="8029386" cy="356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확인 기능 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성적 확인서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파일을 업로드 해서 졸업 요건을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인기 교양 추천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과별로 학생들이 많이 수강한 인기있는 교양 과목을 추천해주는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 게시판 기능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논문 대체 과제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 과목 대체 요건 등의 정보를 확인할 수 있는 기능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9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C5CB2-E38C-4BA9-B0C4-9BCE2B3FC14D}"/>
              </a:ext>
            </a:extLst>
          </p:cNvPr>
          <p:cNvSpPr txBox="1"/>
          <p:nvPr/>
        </p:nvSpPr>
        <p:spPr>
          <a:xfrm>
            <a:off x="654140" y="1844824"/>
            <a:ext cx="7835720" cy="3753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학업성적확인서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업로드로 하나하나 조건을 찾지 않아도 졸업 가능 여부를 확인 할 수 있어서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수기로 작성하는 타 대학보다 정확성이 높다</a:t>
            </a:r>
            <a:r>
              <a:rPr lang="en-US" altLang="ko-KR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학생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사용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시스템과 다르게 졸업 예정자 뿐만 아니라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학년에 상관없이 모든 학생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들이     본인의 학번에 맞는 졸업요건을 확인 할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725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기대 효과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63B2A-1F80-45F5-A8DD-9CB73FB3BD75}"/>
              </a:ext>
            </a:extLst>
          </p:cNvPr>
          <p:cNvSpPr txBox="1"/>
          <p:nvPr/>
        </p:nvSpPr>
        <p:spPr>
          <a:xfrm>
            <a:off x="408687" y="3501008"/>
            <a:ext cx="832662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75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 </a:t>
            </a:r>
            <a:r>
              <a:rPr lang="ko-KR" altLang="en-US" sz="175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시스템 자동화를 적용하여 정확한 결과 도출과 시간 절약을 할 수 있는 기대효과 </a:t>
            </a:r>
            <a:r>
              <a:rPr lang="en-US" altLang="ko-KR" sz="175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”</a:t>
            </a:r>
            <a:endParaRPr lang="ko-KR" altLang="en-US" sz="1750" dirty="0">
              <a:solidFill>
                <a:schemeClr val="accent2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3540C-E595-4749-83A3-1C025103EBC2}"/>
              </a:ext>
            </a:extLst>
          </p:cNvPr>
          <p:cNvSpPr txBox="1"/>
          <p:nvPr/>
        </p:nvSpPr>
        <p:spPr>
          <a:xfrm>
            <a:off x="791086" y="1884893"/>
            <a:ext cx="7561827" cy="4399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주기적인 방문 효과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시즌에만 단발성으로 끝나는 것이 아닌 수강신청</a:t>
            </a:r>
            <a:r>
              <a:rPr lang="en-US" altLang="ko-KR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요건 등 교내에 필요한 정보들을 공유하며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주기적으로 사이트에 방문</a:t>
            </a:r>
            <a:r>
              <a:rPr lang="ko-KR" altLang="en-US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있다</a:t>
            </a:r>
            <a:r>
              <a:rPr lang="en-US" altLang="ko-KR" sz="1600" dirty="0">
                <a:solidFill>
                  <a:srgbClr val="40404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endParaRPr lang="ko-KR" altLang="en-US" sz="1600" dirty="0">
              <a:solidFill>
                <a:srgbClr val="40404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직관적인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설계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DCB9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여기어때 잘난체" panose="020B0600000101010101" pitchFamily="50" charset="-127"/>
              <a:buChar char="⇒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필요한 졸업요건 이나 채우지 못한 필수 과목들 조회 결과를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한눈에 쉽게 파악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 수 있게 해준다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86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909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GUI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프로토타입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FB6C679-1803-4177-9EDE-2D1789AEF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459632"/>
            <a:ext cx="10936362" cy="57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68976824">
            <a:extLst>
              <a:ext uri="{FF2B5EF4-FFF2-40B4-BE49-F238E27FC236}">
                <a16:creationId xmlns:a16="http://schemas.microsoft.com/office/drawing/2014/main" id="{8104AF8E-8291-46C4-9A89-224CBBD02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0" r="1660" b="20"/>
          <a:stretch/>
        </p:blipFill>
        <p:spPr bwMode="auto">
          <a:xfrm>
            <a:off x="665566" y="1747385"/>
            <a:ext cx="7812868" cy="427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08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B2B26-5CC3-4913-9AD9-AB6F83504685}"/>
              </a:ext>
            </a:extLst>
          </p:cNvPr>
          <p:cNvSpPr txBox="1"/>
          <p:nvPr/>
        </p:nvSpPr>
        <p:spPr>
          <a:xfrm>
            <a:off x="1300336" y="1628800"/>
            <a:ext cx="6151983" cy="405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IDE :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Intelli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J &amp; VS Code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DB : Maria DB 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언어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JAVA, Java Script, HTML, CSS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React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프레임워크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Springboot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형상관리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GIT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80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위험 요소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B2B26-5CC3-4913-9AD9-AB6F83504685}"/>
              </a:ext>
            </a:extLst>
          </p:cNvPr>
          <p:cNvSpPr txBox="1"/>
          <p:nvPr/>
        </p:nvSpPr>
        <p:spPr>
          <a:xfrm>
            <a:off x="791086" y="1867643"/>
            <a:ext cx="7561827" cy="312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Spring boot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라이브러리를 사용할 때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적절한 라이브러리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못 찾을 수 있다</a:t>
            </a:r>
          </a:p>
          <a:p>
            <a:pPr>
              <a:lnSpc>
                <a:spcPct val="3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 추천 기능에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count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 제대로 안 될 수도 있다</a:t>
            </a:r>
          </a:p>
          <a:p>
            <a:pPr>
              <a:lnSpc>
                <a:spcPct val="3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교양을 데이터베이스에 저장하는 과정에서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일부 누락되는 과목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생길 수 있다</a:t>
            </a:r>
          </a:p>
          <a:p>
            <a:pPr>
              <a:lnSpc>
                <a:spcPct val="3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졸업요건이 학과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학번별로 다양하여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DCB9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정보가 누락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되어 입력될 가능성이 있다</a:t>
            </a:r>
          </a:p>
        </p:txBody>
      </p:sp>
    </p:spTree>
    <p:extLst>
      <p:ext uri="{BB962C8B-B14F-4D97-AF65-F5344CB8AC3E}">
        <p14:creationId xmlns:p14="http://schemas.microsoft.com/office/powerpoint/2010/main" val="233194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B6C76-0A70-4E4D-86FD-A87ECFFDE971}"/>
              </a:ext>
            </a:extLst>
          </p:cNvPr>
          <p:cNvSpPr txBox="1"/>
          <p:nvPr/>
        </p:nvSpPr>
        <p:spPr>
          <a:xfrm>
            <a:off x="3172734" y="5794565"/>
            <a:ext cx="2798529" cy="39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ko-KR" altLang="en-US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노션을</a:t>
            </a:r>
            <a:r>
              <a:rPr lang="ko-KR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사용하여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계획 </a:t>
            </a:r>
            <a:r>
              <a:rPr lang="en-US" altLang="ko-KR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9090A1-E7A5-47A9-99F4-25CAEAB10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31" y="1704304"/>
            <a:ext cx="6113065" cy="40902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DF5540-794C-47C4-A87C-F18ED848B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033" y="1412776"/>
            <a:ext cx="4248472" cy="3536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478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DDF06-8E4F-4846-8042-A9728BAC8688}"/>
              </a:ext>
            </a:extLst>
          </p:cNvPr>
          <p:cNvSpPr txBox="1"/>
          <p:nvPr/>
        </p:nvSpPr>
        <p:spPr>
          <a:xfrm>
            <a:off x="1298773" y="573120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관심주제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45DDA9-712B-48DC-BE14-CB33DAAB76EB}"/>
              </a:ext>
            </a:extLst>
          </p:cNvPr>
          <p:cNvGrpSpPr/>
          <p:nvPr/>
        </p:nvGrpSpPr>
        <p:grpSpPr>
          <a:xfrm>
            <a:off x="1727684" y="3068960"/>
            <a:ext cx="5688632" cy="720080"/>
            <a:chOff x="1419072" y="1876183"/>
            <a:chExt cx="2193107" cy="33855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CBA32D0-3EA7-4018-8348-3D97EC1B0093}"/>
                </a:ext>
              </a:extLst>
            </p:cNvPr>
            <p:cNvCxnSpPr/>
            <p:nvPr/>
          </p:nvCxnSpPr>
          <p:spPr>
            <a:xfrm>
              <a:off x="1419072" y="2214737"/>
              <a:ext cx="2193107" cy="0"/>
            </a:xfrm>
            <a:prstGeom prst="line">
              <a:avLst/>
            </a:prstGeom>
            <a:ln w="19050">
              <a:solidFill>
                <a:srgbClr val="C1E3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BD8A4-6361-4EA6-9DA6-DDF13CCE0441}"/>
                </a:ext>
              </a:extLst>
            </p:cNvPr>
            <p:cNvSpPr txBox="1"/>
            <p:nvPr/>
          </p:nvSpPr>
          <p:spPr>
            <a:xfrm>
              <a:off x="1517298" y="1876183"/>
              <a:ext cx="1996654" cy="14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ko-KR" altLang="en-US" sz="36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졸업 요건 조회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883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 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D992F-009C-42AB-909B-CFFA5089F073}"/>
              </a:ext>
            </a:extLst>
          </p:cNvPr>
          <p:cNvSpPr txBox="1"/>
          <p:nvPr/>
        </p:nvSpPr>
        <p:spPr>
          <a:xfrm>
            <a:off x="755075" y="1556792"/>
            <a:ext cx="7633850" cy="432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[1]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이성구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“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소프트웨어 공학 기본 원리”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홍릉과학출판사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2020.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[2] [React.JS]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강좌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편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axios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모듈을 통한 웹서버와의 통신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(AJAX)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알아보기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VELOPERT.LOG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[3]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애널리틱스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사용한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Flask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앱을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uWSGI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nginx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배포한 과정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| blog.rhostem.com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[4] Flask (web framework) - Wikipedia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[5] Nginx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위키백과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 모두의 백과사전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(wikipedia.org)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[6]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리액트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웹 프레임워크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위키백과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 모두의 백과사전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(wikipedia.org)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1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13" y="3573016"/>
            <a:ext cx="1728184" cy="307777"/>
          </a:xfrm>
          <a:prstGeom prst="rect">
            <a:avLst/>
          </a:prstGeom>
          <a:solidFill>
            <a:srgbClr val="FFD5D5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졸업가능</a:t>
            </a:r>
            <a:r>
              <a:rPr lang="en-US" altLang="ko-KR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618E4-A51C-49C0-A467-9F215BA19FC2}"/>
              </a:ext>
            </a:extLst>
          </p:cNvPr>
          <p:cNvSpPr txBox="1"/>
          <p:nvPr/>
        </p:nvSpPr>
        <p:spPr>
          <a:xfrm>
            <a:off x="3316686" y="2636912"/>
            <a:ext cx="2510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8A6F067-D055-4CC5-9195-D739A964E864}"/>
              </a:ext>
            </a:extLst>
          </p:cNvPr>
          <p:cNvSpPr/>
          <p:nvPr/>
        </p:nvSpPr>
        <p:spPr>
          <a:xfrm>
            <a:off x="996376" y="4273164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CCAFA6-BFCD-4905-B29C-BCF669078E03}"/>
              </a:ext>
            </a:extLst>
          </p:cNvPr>
          <p:cNvSpPr/>
          <p:nvPr/>
        </p:nvSpPr>
        <p:spPr>
          <a:xfrm>
            <a:off x="996376" y="1570397"/>
            <a:ext cx="936104" cy="457809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332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 및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896D5-EEB4-458A-8392-AEA5756A154F}"/>
              </a:ext>
            </a:extLst>
          </p:cNvPr>
          <p:cNvSpPr txBox="1"/>
          <p:nvPr/>
        </p:nvSpPr>
        <p:spPr>
          <a:xfrm>
            <a:off x="789607" y="4832442"/>
            <a:ext cx="7564786" cy="11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학우들이 웹 사이트에서 학업성적확인서 </a:t>
            </a:r>
            <a:r>
              <a:rPr lang="en-US" altLang="ko-KR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PDF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 올려 </a:t>
            </a: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빠르고 간편하게 본인의 졸업요건을 파악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하고 </a:t>
            </a: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부분을 보완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 주도록 도와준다</a:t>
            </a:r>
            <a:r>
              <a:rPr lang="en-US" altLang="ko-KR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조교들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 졸업 요건을 확인해야 하는 업무를 하지 않아도 되어서 </a:t>
            </a:r>
            <a:r>
              <a:rPr lang="ko-KR" altLang="en-US" sz="1250" dirty="0">
                <a:solidFill>
                  <a:schemeClr val="accent2">
                    <a:lumMod val="50000"/>
                  </a:schemeClr>
                </a:solidFill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부담</a:t>
            </a:r>
            <a:r>
              <a:rPr lang="ko-KR" altLang="en-US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덜어주고 다른 업무에 더     집중할 수 있다</a:t>
            </a:r>
            <a:r>
              <a:rPr lang="en-US" altLang="ko-KR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ko-KR" altLang="en-US" sz="125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72CDD-E136-4A6E-B79F-AB71420F2427}"/>
              </a:ext>
            </a:extLst>
          </p:cNvPr>
          <p:cNvSpPr txBox="1"/>
          <p:nvPr/>
        </p:nvSpPr>
        <p:spPr>
          <a:xfrm>
            <a:off x="440216" y="2086990"/>
            <a:ext cx="8236240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기존 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셀프 테스트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는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예정자인 학우들만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결과를 확인할 수 있다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학과 사무실에 셀프 테스트 양식을 작성하여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직접 제출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해야 </a:t>
            </a:r>
            <a:r>
              <a:rPr lang="ko-KR" altLang="en-US" sz="12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한다</a:t>
            </a:r>
            <a:r>
              <a:rPr lang="en-US" altLang="ko-KR" sz="12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50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539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 예정자가 아닌 학우들은 학과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 별로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졸업요건이 상이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하기 때문에 졸업요건을 정확하게                파악하기 어렵다</a:t>
            </a:r>
            <a:r>
              <a:rPr lang="en-US" altLang="ko-KR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marL="539750" marR="0" indent="-2857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졸업사정 셀프 테스트의 결과도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조교가 직접 체크</a:t>
            </a:r>
            <a:r>
              <a:rPr lang="ko-KR" altLang="en-US" sz="1250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해야 하기 때문에 결과지를 받는 데 </a:t>
            </a:r>
            <a:r>
              <a:rPr lang="ko-KR" altLang="en-US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많은 시간이 소요된다</a:t>
            </a:r>
            <a:r>
              <a:rPr lang="en-US" altLang="ko-KR" sz="1250" kern="0" spc="0" dirty="0">
                <a:solidFill>
                  <a:schemeClr val="accent2">
                    <a:lumMod val="50000"/>
                  </a:schemeClr>
                </a:solidFill>
                <a:effectLst/>
                <a:highlight>
                  <a:srgbClr val="FFE6CD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250" kern="0" spc="0" dirty="0">
              <a:solidFill>
                <a:schemeClr val="accent2">
                  <a:lumMod val="50000"/>
                </a:schemeClr>
              </a:solidFill>
              <a:effectLst/>
              <a:highlight>
                <a:srgbClr val="FFE6CD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41D9B-44E1-4DCE-A9DD-25F3E535D577}"/>
              </a:ext>
            </a:extLst>
          </p:cNvPr>
          <p:cNvSpPr txBox="1"/>
          <p:nvPr/>
        </p:nvSpPr>
        <p:spPr>
          <a:xfrm>
            <a:off x="1115615" y="158901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8C4B8-ECE5-4C53-A80A-53195F8284F8}"/>
              </a:ext>
            </a:extLst>
          </p:cNvPr>
          <p:cNvSpPr txBox="1"/>
          <p:nvPr/>
        </p:nvSpPr>
        <p:spPr>
          <a:xfrm>
            <a:off x="1115615" y="430201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284260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관련 연구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773E4-D450-4CD3-AE0B-44BE328067A9}"/>
              </a:ext>
            </a:extLst>
          </p:cNvPr>
          <p:cNvSpPr txBox="1"/>
          <p:nvPr/>
        </p:nvSpPr>
        <p:spPr>
          <a:xfrm>
            <a:off x="1475656" y="1741166"/>
            <a:ext cx="4166525" cy="3375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설문조사 결과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학사지원팀 인터뷰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타 대학교 시스템 현황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시스템 구축 관련 기술</a:t>
            </a:r>
          </a:p>
        </p:txBody>
      </p:sp>
    </p:spTree>
    <p:extLst>
      <p:ext uri="{BB962C8B-B14F-4D97-AF65-F5344CB8AC3E}">
        <p14:creationId xmlns:p14="http://schemas.microsoft.com/office/powerpoint/2010/main" val="419851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AA209C-0968-4E84-B412-8E4995081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4518615" cy="27363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F6BFC8-5536-4D66-BEAB-69C64EAA5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66" y="3825985"/>
            <a:ext cx="5084510" cy="244434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958D52-A4E1-4497-99B0-0D702CAF431E}"/>
              </a:ext>
            </a:extLst>
          </p:cNvPr>
          <p:cNvSpPr/>
          <p:nvPr/>
        </p:nvSpPr>
        <p:spPr>
          <a:xfrm>
            <a:off x="5364088" y="5733256"/>
            <a:ext cx="3312367" cy="720080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19A2C-3678-4BF8-8600-A3FDE938AEC5}"/>
              </a:ext>
            </a:extLst>
          </p:cNvPr>
          <p:cNvSpPr txBox="1"/>
          <p:nvPr/>
        </p:nvSpPr>
        <p:spPr>
          <a:xfrm>
            <a:off x="5484863" y="5863922"/>
            <a:ext cx="31683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30%</a:t>
            </a:r>
            <a:r>
              <a:rPr lang="ko-KR" altLang="en-US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학우들이 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본인의 학번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학과의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졸업요건을 알지 못한다</a:t>
            </a:r>
            <a:r>
              <a:rPr lang="en-US" altLang="ko-KR" sz="15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.”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 답했습니다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9ADBF0-2141-48B1-8A98-C4BA35224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3" y="1484784"/>
            <a:ext cx="5401214" cy="2492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28ADDE-FF75-4425-9E0B-EE21E8DC1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09" y="3583167"/>
            <a:ext cx="5401215" cy="2554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ADC85-B9B9-4981-BC57-7E2C2229A673}"/>
              </a:ext>
            </a:extLst>
          </p:cNvPr>
          <p:cNvSpPr txBox="1"/>
          <p:nvPr/>
        </p:nvSpPr>
        <p:spPr>
          <a:xfrm>
            <a:off x="647805" y="3977652"/>
            <a:ext cx="2664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ighlight>
                  <a:srgbClr val="FFFFCD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학교 홈페이지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졸업요건을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파악하는 학생이 대부분이었다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CAFC88-D32F-45D9-9B32-4E4FFF5E3F88}"/>
              </a:ext>
            </a:extLst>
          </p:cNvPr>
          <p:cNvSpPr/>
          <p:nvPr/>
        </p:nvSpPr>
        <p:spPr>
          <a:xfrm>
            <a:off x="5880384" y="5565828"/>
            <a:ext cx="2809676" cy="67148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5360D-1E5C-4483-8453-A38362108A52}"/>
              </a:ext>
            </a:extLst>
          </p:cNvPr>
          <p:cNvSpPr txBox="1"/>
          <p:nvPr/>
        </p:nvSpPr>
        <p:spPr>
          <a:xfrm>
            <a:off x="6011118" y="5639881"/>
            <a:ext cx="2525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요건을 파악하는데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어려움을 </a:t>
            </a:r>
            <a:endParaRPr lang="en-US" altLang="ko-KR" sz="15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 학생들이 과반수 이상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이었다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   </a:t>
            </a:r>
            <a:endParaRPr lang="ko-KR" altLang="en-US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914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CC4523-D49B-40B8-8A7D-EAD98FFB9062}"/>
              </a:ext>
            </a:extLst>
          </p:cNvPr>
          <p:cNvSpPr/>
          <p:nvPr/>
        </p:nvSpPr>
        <p:spPr>
          <a:xfrm>
            <a:off x="610196" y="4149080"/>
            <a:ext cx="2809676" cy="830996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4AF0B7-720A-4B76-A760-73A9CA3EC82C}"/>
              </a:ext>
            </a:extLst>
          </p:cNvPr>
          <p:cNvSpPr/>
          <p:nvPr/>
        </p:nvSpPr>
        <p:spPr>
          <a:xfrm>
            <a:off x="635336" y="4100647"/>
            <a:ext cx="2809676" cy="927054"/>
          </a:xfrm>
          <a:prstGeom prst="roundRect">
            <a:avLst/>
          </a:prstGeom>
          <a:solidFill>
            <a:srgbClr val="FFE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3BD6BB-A60F-467F-936A-C3CC07624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0" y="1556792"/>
            <a:ext cx="5601726" cy="2592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11E127-69D2-4DBB-A0D8-140BBDF20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96" y="3660570"/>
            <a:ext cx="5275655" cy="2592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4C0CD-ADED-481C-AB66-002BCD5D60AC}"/>
              </a:ext>
            </a:extLst>
          </p:cNvPr>
          <p:cNvSpPr txBox="1"/>
          <p:nvPr/>
        </p:nvSpPr>
        <p:spPr>
          <a:xfrm>
            <a:off x="736526" y="4196705"/>
            <a:ext cx="25489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교내 </a:t>
            </a:r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 여부 셀프 테스트</a:t>
            </a:r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진행 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여부를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모르는 학생이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설문조사의 </a:t>
            </a:r>
            <a:r>
              <a:rPr lang="en-US" altLang="ko-KR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78.7%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차지했다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1A52134-9B30-4DE0-A60C-169743870E11}"/>
              </a:ext>
            </a:extLst>
          </p:cNvPr>
          <p:cNvSpPr/>
          <p:nvPr/>
        </p:nvSpPr>
        <p:spPr>
          <a:xfrm>
            <a:off x="5766954" y="5493182"/>
            <a:ext cx="2809676" cy="92705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F8678-89BA-4997-B006-8BFB5FBFE9FD}"/>
              </a:ext>
            </a:extLst>
          </p:cNvPr>
          <p:cNvSpPr txBox="1"/>
          <p:nvPr/>
        </p:nvSpPr>
        <p:spPr>
          <a:xfrm>
            <a:off x="5868144" y="5589240"/>
            <a:ext cx="25489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셀프 테스트의 간략한 설명을 듣고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어렵다고 느낀 학생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들이 </a:t>
            </a:r>
            <a:r>
              <a:rPr lang="ko-KR" altLang="en-US" sz="15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과반수 이상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차지했다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57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149640F-7184-4B06-91B5-0B6AD72F7A4F}"/>
              </a:ext>
            </a:extLst>
          </p:cNvPr>
          <p:cNvSpPr/>
          <p:nvPr/>
        </p:nvSpPr>
        <p:spPr>
          <a:xfrm>
            <a:off x="673763" y="5613396"/>
            <a:ext cx="7796474" cy="671484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2627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설문조사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3D4A2-86CC-413D-BC93-EF566AF11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74" y="1853798"/>
            <a:ext cx="7182852" cy="359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A074B-99B9-422B-B97B-66ECBD5EE65B}"/>
              </a:ext>
            </a:extLst>
          </p:cNvPr>
          <p:cNvSpPr txBox="1"/>
          <p:nvPr/>
        </p:nvSpPr>
        <p:spPr>
          <a:xfrm>
            <a:off x="833151" y="5787184"/>
            <a:ext cx="747769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졸업요건 결과를 보여주는 서비스를 제공한다면</a:t>
            </a:r>
            <a:r>
              <a:rPr lang="en-US" altLang="ko-KR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700" b="0" i="0" dirty="0">
                <a:solidFill>
                  <a:schemeClr val="accent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 의향이 있는 사람은 </a:t>
            </a:r>
            <a:r>
              <a:rPr lang="en-US" altLang="ko-KR" sz="1700" b="0" i="0" dirty="0">
                <a:solidFill>
                  <a:schemeClr val="accent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98.4%</a:t>
            </a:r>
            <a:r>
              <a:rPr lang="ko-KR" altLang="en-US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였습니다</a:t>
            </a:r>
            <a:r>
              <a:rPr lang="en-US" altLang="ko-KR" sz="17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86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B08D59-E7C2-4EE8-925A-3537D598101A}"/>
              </a:ext>
            </a:extLst>
          </p:cNvPr>
          <p:cNvSpPr/>
          <p:nvPr/>
        </p:nvSpPr>
        <p:spPr>
          <a:xfrm>
            <a:off x="818865" y="4012348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061CD6B-FCAC-46B1-A6A6-150C6CE082DF}"/>
              </a:ext>
            </a:extLst>
          </p:cNvPr>
          <p:cNvSpPr/>
          <p:nvPr/>
        </p:nvSpPr>
        <p:spPr>
          <a:xfrm>
            <a:off x="818865" y="5480784"/>
            <a:ext cx="7632848" cy="533518"/>
          </a:xfrm>
          <a:prstGeom prst="roundRect">
            <a:avLst/>
          </a:pr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A3F11-AAFC-4881-B1AE-F01B8CCD67E8}"/>
              </a:ext>
            </a:extLst>
          </p:cNvPr>
          <p:cNvSpPr txBox="1"/>
          <p:nvPr/>
        </p:nvSpPr>
        <p:spPr>
          <a:xfrm>
            <a:off x="1298773" y="573120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학사지원팀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교무팀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인터뷰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0EE15-F1F5-4582-9F08-CFEA71A0A90B}"/>
              </a:ext>
            </a:extLst>
          </p:cNvPr>
          <p:cNvSpPr txBox="1"/>
          <p:nvPr/>
        </p:nvSpPr>
        <p:spPr>
          <a:xfrm>
            <a:off x="909444" y="1484784"/>
            <a:ext cx="7220246" cy="68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질문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졸업요건을 채우지 못해 졸업이 유예되거나 취소되는 경우가 전체 졸업예정자 중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몇 퍼센트 정도인지 궁금합니다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FE41C-A001-4F9E-86CB-A286B2FB24AF}"/>
              </a:ext>
            </a:extLst>
          </p:cNvPr>
          <p:cNvSpPr txBox="1"/>
          <p:nvPr/>
        </p:nvSpPr>
        <p:spPr>
          <a:xfrm>
            <a:off x="1315100" y="5517232"/>
            <a:ext cx="7136613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관련 문의는 졸업시즌인 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~2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), 6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~8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후기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집중되는 편입니다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9C208-3019-4D3E-85E4-748BC71B0A69}"/>
              </a:ext>
            </a:extLst>
          </p:cNvPr>
          <p:cNvSpPr txBox="1"/>
          <p:nvPr/>
        </p:nvSpPr>
        <p:spPr>
          <a:xfrm>
            <a:off x="909444" y="4982164"/>
            <a:ext cx="7205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질문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졸업요건에 관련된 문의 메일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전화가 하루에 대략 몇 건 정도 있는지 궁금합니다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A35D99-9FBE-4528-ACE7-4687862D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46" y="2323864"/>
            <a:ext cx="6617685" cy="1622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C634A-289E-41FF-94CF-20C131C79ADD}"/>
              </a:ext>
            </a:extLst>
          </p:cNvPr>
          <p:cNvSpPr txBox="1"/>
          <p:nvPr/>
        </p:nvSpPr>
        <p:spPr>
          <a:xfrm>
            <a:off x="1046412" y="4098833"/>
            <a:ext cx="7353535" cy="36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62626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전체 졸업예정자 중 </a:t>
            </a:r>
            <a:r>
              <a:rPr lang="en-US" altLang="ko-KR" sz="1400" b="0" i="0" dirty="0">
                <a:solidFill>
                  <a:srgbClr val="FF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37.05%</a:t>
            </a:r>
            <a:r>
              <a:rPr lang="ko-KR" altLang="en-US" sz="1400" b="0" i="0" dirty="0">
                <a:solidFill>
                  <a:srgbClr val="262626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의 학생들이 졸업 요건을 채우지 못해 졸업이 취소되었습니다</a:t>
            </a:r>
            <a:r>
              <a:rPr lang="en-US" altLang="ko-KR" sz="1400" b="0" i="0" dirty="0">
                <a:solidFill>
                  <a:srgbClr val="262626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12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931</Words>
  <Application>Microsoft Office PowerPoint</Application>
  <PresentationFormat>화면 슬라이드 쇼(4:3)</PresentationFormat>
  <Paragraphs>130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배달의민족 주아</vt:lpstr>
      <vt:lpstr>Arial</vt:lpstr>
      <vt:lpstr>여기어때 잘난체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김지윤</cp:lastModifiedBy>
  <cp:revision>240</cp:revision>
  <dcterms:created xsi:type="dcterms:W3CDTF">2018-08-08T00:11:21Z</dcterms:created>
  <dcterms:modified xsi:type="dcterms:W3CDTF">2022-04-22T08:02:11Z</dcterms:modified>
</cp:coreProperties>
</file>